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11"/>
  </p:notesMasterIdLst>
  <p:sldIdLst>
    <p:sldId id="1339" r:id="rId2"/>
    <p:sldId id="1670" r:id="rId3"/>
    <p:sldId id="1694" r:id="rId4"/>
    <p:sldId id="1695" r:id="rId5"/>
    <p:sldId id="1690" r:id="rId6"/>
    <p:sldId id="1691" r:id="rId7"/>
    <p:sldId id="1696" r:id="rId8"/>
    <p:sldId id="1692" r:id="rId9"/>
    <p:sldId id="1697" r:id="rId1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E600"/>
    <a:srgbClr val="FFFF00"/>
    <a:srgbClr val="1FE115"/>
    <a:srgbClr val="FF6600"/>
    <a:srgbClr val="866600"/>
    <a:srgbClr val="A2CCE8"/>
    <a:srgbClr val="FF0000"/>
    <a:srgbClr val="16165D"/>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5952" autoAdjust="0"/>
  </p:normalViewPr>
  <p:slideViewPr>
    <p:cSldViewPr>
      <p:cViewPr varScale="1">
        <p:scale>
          <a:sx n="95" d="100"/>
          <a:sy n="95" d="100"/>
        </p:scale>
        <p:origin x="17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5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5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tminers.utep.edu/omwilliamson/ENGL1311/fallacies.htm" TargetMode="External"/><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Fallacies in Argumentation</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Oct 22, 2020</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A825-CF64-46BD-B33F-A2F11D5BA632}"/>
              </a:ext>
            </a:extLst>
          </p:cNvPr>
          <p:cNvSpPr>
            <a:spLocks noGrp="1"/>
          </p:cNvSpPr>
          <p:nvPr>
            <p:ph type="ctrTitle"/>
          </p:nvPr>
        </p:nvSpPr>
        <p:spPr/>
        <p:txBody>
          <a:bodyPr/>
          <a:lstStyle/>
          <a:p>
            <a:r>
              <a:rPr lang="en-US" dirty="0"/>
              <a:t>Required reading for this class:</a:t>
            </a:r>
            <a:br>
              <a:rPr lang="en-US" dirty="0"/>
            </a:br>
            <a:br>
              <a:rPr lang="en-US" dirty="0"/>
            </a:br>
            <a:endParaRPr lang="en-US" dirty="0"/>
          </a:p>
        </p:txBody>
      </p:sp>
      <p:sp>
        <p:nvSpPr>
          <p:cNvPr id="3" name="Subtitle 2">
            <a:extLst>
              <a:ext uri="{FF2B5EF4-FFF2-40B4-BE49-F238E27FC236}">
                <a16:creationId xmlns:a16="http://schemas.microsoft.com/office/drawing/2014/main" id="{881C3406-C9CC-423E-A9AD-532692B0F18B}"/>
              </a:ext>
            </a:extLst>
          </p:cNvPr>
          <p:cNvSpPr>
            <a:spLocks noGrp="1"/>
          </p:cNvSpPr>
          <p:nvPr>
            <p:ph type="subTitle" idx="1"/>
          </p:nvPr>
        </p:nvSpPr>
        <p:spPr>
          <a:xfrm>
            <a:off x="1371600" y="3352800"/>
            <a:ext cx="6400800" cy="1752600"/>
          </a:xfrm>
        </p:spPr>
        <p:txBody>
          <a:bodyPr/>
          <a:lstStyle/>
          <a:p>
            <a:r>
              <a:rPr lang="en-US" dirty="0"/>
              <a:t>Lees-Haley P.R. More propaganda techniques. In: </a:t>
            </a:r>
            <a:r>
              <a:rPr lang="en-US" dirty="0" err="1"/>
              <a:t>Quackwatch</a:t>
            </a:r>
            <a:r>
              <a:rPr lang="en-US" dirty="0"/>
              <a:t>, Your Guide to Quackery, Health Fraud, and Intelligent Decisions. 1997. </a:t>
            </a:r>
          </a:p>
          <a:p>
            <a:r>
              <a:rPr lang="en-US" dirty="0"/>
              <a:t>https://quackwatch.org/related/propa/ </a:t>
            </a:r>
          </a:p>
        </p:txBody>
      </p:sp>
    </p:spTree>
    <p:extLst>
      <p:ext uri="{BB962C8B-B14F-4D97-AF65-F5344CB8AC3E}">
        <p14:creationId xmlns:p14="http://schemas.microsoft.com/office/powerpoint/2010/main" val="82494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F829-5570-4A24-90D0-0889783E1DB2}"/>
              </a:ext>
            </a:extLst>
          </p:cNvPr>
          <p:cNvSpPr>
            <a:spLocks noGrp="1"/>
          </p:cNvSpPr>
          <p:nvPr>
            <p:ph type="ctrTitle"/>
          </p:nvPr>
        </p:nvSpPr>
        <p:spPr/>
        <p:txBody>
          <a:bodyPr/>
          <a:lstStyle/>
          <a:p>
            <a:r>
              <a:rPr lang="en-US" dirty="0"/>
              <a:t>Quiz Q3</a:t>
            </a:r>
          </a:p>
        </p:txBody>
      </p:sp>
      <p:sp>
        <p:nvSpPr>
          <p:cNvPr id="3" name="Subtitle 2">
            <a:extLst>
              <a:ext uri="{FF2B5EF4-FFF2-40B4-BE49-F238E27FC236}">
                <a16:creationId xmlns:a16="http://schemas.microsoft.com/office/drawing/2014/main" id="{4AC1C91E-BB12-48B8-9FED-D080F2FE99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143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B8FE-D89C-47C1-856E-DFA08C266DE2}"/>
              </a:ext>
            </a:extLst>
          </p:cNvPr>
          <p:cNvSpPr>
            <a:spLocks noGrp="1"/>
          </p:cNvSpPr>
          <p:nvPr>
            <p:ph type="ctrTitle"/>
          </p:nvPr>
        </p:nvSpPr>
        <p:spPr/>
        <p:txBody>
          <a:bodyPr/>
          <a:lstStyle/>
          <a:p>
            <a:r>
              <a:rPr lang="en-US" dirty="0"/>
              <a:t>Some fallacies</a:t>
            </a:r>
          </a:p>
        </p:txBody>
      </p:sp>
      <p:sp>
        <p:nvSpPr>
          <p:cNvPr id="3" name="Subtitle 2">
            <a:extLst>
              <a:ext uri="{FF2B5EF4-FFF2-40B4-BE49-F238E27FC236}">
                <a16:creationId xmlns:a16="http://schemas.microsoft.com/office/drawing/2014/main" id="{558D49E7-BB13-463A-A112-D533B6E770BC}"/>
              </a:ext>
            </a:extLst>
          </p:cNvPr>
          <p:cNvSpPr>
            <a:spLocks noGrp="1"/>
          </p:cNvSpPr>
          <p:nvPr>
            <p:ph type="subTitle" idx="1"/>
          </p:nvPr>
        </p:nvSpPr>
        <p:spPr>
          <a:xfrm>
            <a:off x="304800" y="3352800"/>
            <a:ext cx="8610600" cy="2286000"/>
          </a:xfrm>
        </p:spPr>
        <p:txBody>
          <a:bodyPr/>
          <a:lstStyle/>
          <a:p>
            <a:r>
              <a:rPr lang="en-US" dirty="0"/>
              <a:t>Excellent references:</a:t>
            </a:r>
          </a:p>
          <a:p>
            <a:endParaRPr lang="en-US" dirty="0"/>
          </a:p>
          <a:p>
            <a:pPr algn="l"/>
            <a:r>
              <a:rPr lang="en-US" sz="2000" dirty="0">
                <a:hlinkClick r:id="rId2"/>
              </a:rPr>
              <a:t>1) http://www.don-lindsay-archive.org/skeptic/arguments.html</a:t>
            </a:r>
            <a:endParaRPr lang="en-US" sz="2000" dirty="0"/>
          </a:p>
          <a:p>
            <a:pPr algn="l"/>
            <a:r>
              <a:rPr lang="en-US" sz="2000" dirty="0">
                <a:hlinkClick r:id="rId3"/>
              </a:rPr>
              <a:t>2) http://utminers.utep.edu/omwilliamson/ENGL1311/fallacies.htm</a:t>
            </a:r>
            <a:endParaRPr lang="en-US" sz="2000" dirty="0"/>
          </a:p>
          <a:p>
            <a:pPr algn="l"/>
            <a:endParaRPr lang="en-US" dirty="0"/>
          </a:p>
        </p:txBody>
      </p:sp>
    </p:spTree>
    <p:extLst>
      <p:ext uri="{BB962C8B-B14F-4D97-AF65-F5344CB8AC3E}">
        <p14:creationId xmlns:p14="http://schemas.microsoft.com/office/powerpoint/2010/main" val="184325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E666-5D74-481D-BCB4-FA3CA4364BEA}"/>
              </a:ext>
            </a:extLst>
          </p:cNvPr>
          <p:cNvSpPr>
            <a:spLocks noGrp="1"/>
          </p:cNvSpPr>
          <p:nvPr>
            <p:ph type="title"/>
          </p:nvPr>
        </p:nvSpPr>
        <p:spPr/>
        <p:txBody>
          <a:bodyPr/>
          <a:lstStyle/>
          <a:p>
            <a:r>
              <a:rPr lang="en-US" dirty="0"/>
              <a:t>Assignment A8</a:t>
            </a:r>
          </a:p>
        </p:txBody>
      </p:sp>
      <p:sp>
        <p:nvSpPr>
          <p:cNvPr id="3" name="Content Placeholder 2">
            <a:extLst>
              <a:ext uri="{FF2B5EF4-FFF2-40B4-BE49-F238E27FC236}">
                <a16:creationId xmlns:a16="http://schemas.microsoft.com/office/drawing/2014/main" id="{8003B4EB-C13B-48EC-92B4-B44A00EFA946}"/>
              </a:ext>
            </a:extLst>
          </p:cNvPr>
          <p:cNvSpPr>
            <a:spLocks noGrp="1"/>
          </p:cNvSpPr>
          <p:nvPr>
            <p:ph idx="1"/>
          </p:nvPr>
        </p:nvSpPr>
        <p:spPr/>
        <p:txBody>
          <a:bodyPr/>
          <a:lstStyle/>
          <a:p>
            <a:pPr>
              <a:buFont typeface="Arial" panose="020B0604020202020204" pitchFamily="34" charset="0"/>
              <a:buChar char="•"/>
            </a:pPr>
            <a:r>
              <a:rPr lang="en-US" dirty="0"/>
              <a:t>Learning objectives:</a:t>
            </a:r>
          </a:p>
          <a:p>
            <a:pPr lvl="1">
              <a:buFont typeface="Arial" panose="020B0604020202020204" pitchFamily="34" charset="0"/>
              <a:buChar char="•"/>
            </a:pPr>
            <a:r>
              <a:rPr lang="en-US" dirty="0"/>
              <a:t>Explain for each of the highlighted fallacies in the document discussed what they are and how they work.</a:t>
            </a:r>
          </a:p>
          <a:p>
            <a:pPr lvl="1">
              <a:buFont typeface="Arial" panose="020B0604020202020204" pitchFamily="34" charset="0"/>
              <a:buChar char="•"/>
            </a:pPr>
            <a:r>
              <a:rPr lang="en-US" dirty="0"/>
              <a:t>Understand that statements and arguments may contain different fallacies at the same time.</a:t>
            </a:r>
          </a:p>
          <a:p>
            <a:pPr lvl="1">
              <a:buFont typeface="Arial" panose="020B0604020202020204" pitchFamily="34" charset="0"/>
              <a:buChar char="•"/>
            </a:pPr>
            <a:r>
              <a:rPr lang="en-US" dirty="0"/>
              <a:t>Recognize these fallacies in reading or writing papers.</a:t>
            </a:r>
          </a:p>
          <a:p>
            <a:pPr lvl="1">
              <a:buFont typeface="Arial" panose="020B0604020202020204" pitchFamily="34" charset="0"/>
              <a:buChar char="•"/>
            </a:pPr>
            <a:r>
              <a:rPr lang="en-US" dirty="0"/>
              <a:t>Be able to provide a fallacy-free argumentation for why what you believe to be an argumentation fallacy in a text is indeed a fallacy of the posited sort.</a:t>
            </a:r>
          </a:p>
          <a:p>
            <a:pPr lvl="1">
              <a:buFont typeface="Arial" panose="020B0604020202020204" pitchFamily="34" charset="0"/>
              <a:buChar char="•"/>
            </a:pPr>
            <a:r>
              <a:rPr lang="en-US" dirty="0"/>
              <a:t>Follow instructions precisely.</a:t>
            </a:r>
          </a:p>
        </p:txBody>
      </p:sp>
      <p:sp>
        <p:nvSpPr>
          <p:cNvPr id="4" name="Slide Number Placeholder 3">
            <a:extLst>
              <a:ext uri="{FF2B5EF4-FFF2-40B4-BE49-F238E27FC236}">
                <a16:creationId xmlns:a16="http://schemas.microsoft.com/office/drawing/2014/main" id="{517C0405-1D01-4FCF-81AE-98C06884B0CD}"/>
              </a:ext>
            </a:extLst>
          </p:cNvPr>
          <p:cNvSpPr>
            <a:spLocks noGrp="1"/>
          </p:cNvSpPr>
          <p:nvPr>
            <p:ph type="sldNum" sz="quarter" idx="4"/>
          </p:nvPr>
        </p:nvSpPr>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47332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451F-45E0-4415-8FFF-30BB870DD536}"/>
              </a:ext>
            </a:extLst>
          </p:cNvPr>
          <p:cNvSpPr>
            <a:spLocks noGrp="1"/>
          </p:cNvSpPr>
          <p:nvPr>
            <p:ph type="title"/>
          </p:nvPr>
        </p:nvSpPr>
        <p:spPr/>
        <p:txBody>
          <a:bodyPr/>
          <a:lstStyle/>
          <a:p>
            <a:r>
              <a:rPr lang="en-US" dirty="0"/>
              <a:t>Task description</a:t>
            </a:r>
          </a:p>
        </p:txBody>
      </p:sp>
      <p:sp>
        <p:nvSpPr>
          <p:cNvPr id="3" name="Content Placeholder 2">
            <a:extLst>
              <a:ext uri="{FF2B5EF4-FFF2-40B4-BE49-F238E27FC236}">
                <a16:creationId xmlns:a16="http://schemas.microsoft.com/office/drawing/2014/main" id="{52FE94F8-7CA0-4C76-B0A9-A07AC2855585}"/>
              </a:ext>
            </a:extLst>
          </p:cNvPr>
          <p:cNvSpPr>
            <a:spLocks noGrp="1"/>
          </p:cNvSpPr>
          <p:nvPr>
            <p:ph idx="1"/>
          </p:nvPr>
        </p:nvSpPr>
        <p:spPr/>
        <p:txBody>
          <a:bodyPr/>
          <a:lstStyle/>
          <a:p>
            <a:pPr>
              <a:buFont typeface="Arial" panose="020B0604020202020204" pitchFamily="34" charset="0"/>
              <a:buChar char="•"/>
            </a:pPr>
            <a:r>
              <a:rPr lang="en-US" sz="2000" dirty="0"/>
              <a:t>In paper R7, find at least five (set of) statements each one of which contains a fallacy of a type </a:t>
            </a:r>
            <a:r>
              <a:rPr lang="en-US" sz="2000" b="1" i="1" dirty="0"/>
              <a:t>distinct</a:t>
            </a:r>
            <a:r>
              <a:rPr lang="en-US" sz="2000" dirty="0"/>
              <a:t> from the other four.</a:t>
            </a:r>
          </a:p>
          <a:p>
            <a:pPr>
              <a:buFont typeface="Arial" panose="020B0604020202020204" pitchFamily="34" charset="0"/>
              <a:buChar char="•"/>
            </a:pPr>
            <a:r>
              <a:rPr lang="en-US" sz="2000" dirty="0"/>
              <a:t>For each selected (set of) statements:</a:t>
            </a:r>
          </a:p>
          <a:p>
            <a:pPr lvl="1">
              <a:buFont typeface="Arial" panose="020B0604020202020204" pitchFamily="34" charset="0"/>
              <a:buChar char="•"/>
            </a:pPr>
            <a:r>
              <a:rPr lang="en-US" sz="2000" dirty="0"/>
              <a:t>Copy the text that contains ALL and ONLY the pieces of evidence upon which you build your argument for why the selected text contains a fallacy of a given sort;</a:t>
            </a:r>
          </a:p>
          <a:p>
            <a:pPr lvl="1">
              <a:buFont typeface="Arial" panose="020B0604020202020204" pitchFamily="34" charset="0"/>
              <a:buChar char="•"/>
            </a:pPr>
            <a:r>
              <a:rPr lang="en-US" sz="2000" dirty="0"/>
              <a:t>Specify the type of fallacy you believe to be committed by using the highlighted titles in the document discussed;</a:t>
            </a:r>
          </a:p>
          <a:p>
            <a:pPr lvl="1">
              <a:buFont typeface="Arial" panose="020B0604020202020204" pitchFamily="34" charset="0"/>
              <a:buChar char="•"/>
            </a:pPr>
            <a:r>
              <a:rPr lang="en-US" sz="2000" dirty="0"/>
              <a:t>Write a succinct, but convincing argument for why the selected text is an example of the posited fallacy type by explicitly matching elements from the selected text to appropriate elements from the fallacy type description;</a:t>
            </a:r>
          </a:p>
          <a:p>
            <a:pPr lvl="1">
              <a:buFont typeface="Arial" panose="020B0604020202020204" pitchFamily="34" charset="0"/>
              <a:buChar char="•"/>
            </a:pPr>
            <a:r>
              <a:rPr lang="en-US" sz="2000" dirty="0"/>
              <a:t>Indicate whether your argument merely renders the selected text to be </a:t>
            </a:r>
            <a:r>
              <a:rPr lang="en-US" sz="2000" b="1" i="1" dirty="0"/>
              <a:t>suspicious</a:t>
            </a:r>
            <a:r>
              <a:rPr lang="en-US" sz="2000" dirty="0"/>
              <a:t> for containing a fallacy of the posited type, or </a:t>
            </a:r>
            <a:r>
              <a:rPr lang="en-US" sz="2000" b="1" i="1" dirty="0"/>
              <a:t>proves</a:t>
            </a:r>
            <a:r>
              <a:rPr lang="en-US" sz="2000" dirty="0"/>
              <a:t> it to be of that type.</a:t>
            </a:r>
          </a:p>
        </p:txBody>
      </p:sp>
      <p:sp>
        <p:nvSpPr>
          <p:cNvPr id="4" name="Slide Number Placeholder 3">
            <a:extLst>
              <a:ext uri="{FF2B5EF4-FFF2-40B4-BE49-F238E27FC236}">
                <a16:creationId xmlns:a16="http://schemas.microsoft.com/office/drawing/2014/main" id="{D2C78045-1AA9-40AB-92AC-C5B9BA7F04FA}"/>
              </a:ext>
            </a:extLst>
          </p:cNvPr>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230194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610ED-DEEF-431E-A630-7C1EDB477F71}"/>
              </a:ext>
            </a:extLst>
          </p:cNvPr>
          <p:cNvSpPr>
            <a:spLocks noGrp="1"/>
          </p:cNvSpPr>
          <p:nvPr>
            <p:ph type="title"/>
          </p:nvPr>
        </p:nvSpPr>
        <p:spPr/>
        <p:txBody>
          <a:bodyPr/>
          <a:lstStyle/>
          <a:p>
            <a:r>
              <a:rPr lang="en-US" dirty="0"/>
              <a:t>Reporting Format</a:t>
            </a:r>
          </a:p>
        </p:txBody>
      </p:sp>
      <p:sp>
        <p:nvSpPr>
          <p:cNvPr id="3" name="Content Placeholder 2">
            <a:extLst>
              <a:ext uri="{FF2B5EF4-FFF2-40B4-BE49-F238E27FC236}">
                <a16:creationId xmlns:a16="http://schemas.microsoft.com/office/drawing/2014/main" id="{430763EC-584F-40B3-AF7B-D4B5BD65AB43}"/>
              </a:ext>
            </a:extLst>
          </p:cNvPr>
          <p:cNvSpPr>
            <a:spLocks noGrp="1"/>
          </p:cNvSpPr>
          <p:nvPr>
            <p:ph idx="1"/>
          </p:nvPr>
        </p:nvSpPr>
        <p:spPr/>
        <p:txBody>
          <a:bodyPr/>
          <a:lstStyle/>
          <a:p>
            <a:pPr>
              <a:buFont typeface="Arial" panose="020B0604020202020204" pitchFamily="34" charset="0"/>
              <a:buChar char="•"/>
            </a:pPr>
            <a:r>
              <a:rPr lang="en-US" sz="2100" dirty="0"/>
              <a:t>Excel-file with one sheet renamed with your </a:t>
            </a:r>
            <a:r>
              <a:rPr lang="en-US" sz="2100" dirty="0" err="1"/>
              <a:t>ubitname</a:t>
            </a:r>
            <a:r>
              <a:rPr lang="en-US" sz="2100" dirty="0"/>
              <a:t>, filename: “BMI199-A8-XXX.xlsx”, XXX replaced with your </a:t>
            </a:r>
            <a:r>
              <a:rPr lang="en-US" sz="2100" dirty="0" err="1"/>
              <a:t>ubitname</a:t>
            </a:r>
            <a:r>
              <a:rPr lang="en-US" sz="2100" dirty="0"/>
              <a:t>.</a:t>
            </a:r>
          </a:p>
          <a:p>
            <a:pPr>
              <a:buFont typeface="Arial" panose="020B0604020202020204" pitchFamily="34" charset="0"/>
              <a:buChar char="•"/>
            </a:pPr>
            <a:r>
              <a:rPr lang="en-US" sz="2100" dirty="0"/>
              <a:t>Sheet contains at least 5 rows, and precisely 6 columns (A to F).</a:t>
            </a:r>
          </a:p>
          <a:p>
            <a:pPr>
              <a:buFont typeface="Arial" panose="020B0604020202020204" pitchFamily="34" charset="0"/>
              <a:buChar char="•"/>
            </a:pPr>
            <a:r>
              <a:rPr lang="en-US" sz="2100" dirty="0"/>
              <a:t>Each row contains information </a:t>
            </a:r>
            <a:r>
              <a:rPr lang="en-US" sz="2100" dirty="0" err="1"/>
              <a:t>wrt</a:t>
            </a:r>
            <a:r>
              <a:rPr lang="en-US" sz="2100" dirty="0"/>
              <a:t> to ONE selected text.</a:t>
            </a:r>
          </a:p>
          <a:p>
            <a:pPr>
              <a:buFont typeface="Arial" panose="020B0604020202020204" pitchFamily="34" charset="0"/>
              <a:buChar char="•"/>
            </a:pPr>
            <a:r>
              <a:rPr lang="en-US" sz="2100" dirty="0"/>
              <a:t>For each row, the 6 cells of that row contain resp.:</a:t>
            </a:r>
          </a:p>
          <a:p>
            <a:pPr lvl="1">
              <a:buFont typeface="Arial" panose="020B0604020202020204" pitchFamily="34" charset="0"/>
              <a:buChar char="•"/>
            </a:pPr>
            <a:r>
              <a:rPr lang="en-US" sz="2100" dirty="0"/>
              <a:t>A. Your </a:t>
            </a:r>
            <a:r>
              <a:rPr lang="en-US" sz="2100" dirty="0" err="1"/>
              <a:t>ubitname</a:t>
            </a:r>
            <a:r>
              <a:rPr lang="en-US" sz="2100" dirty="0"/>
              <a:t> (no spaces)</a:t>
            </a:r>
          </a:p>
          <a:p>
            <a:pPr lvl="1">
              <a:buFont typeface="Arial" panose="020B0604020202020204" pitchFamily="34" charset="0"/>
              <a:buChar char="•"/>
            </a:pPr>
            <a:r>
              <a:rPr lang="en-US" sz="2100" dirty="0"/>
              <a:t>B. A number corresponding to the row number: 1, 2, …</a:t>
            </a:r>
          </a:p>
          <a:p>
            <a:pPr lvl="1">
              <a:buFont typeface="Arial" panose="020B0604020202020204" pitchFamily="34" charset="0"/>
              <a:buChar char="•"/>
            </a:pPr>
            <a:r>
              <a:rPr lang="en-US" sz="2100" dirty="0"/>
              <a:t>C. The selected text</a:t>
            </a:r>
          </a:p>
          <a:p>
            <a:pPr lvl="1">
              <a:buFont typeface="Arial" panose="020B0604020202020204" pitchFamily="34" charset="0"/>
              <a:buChar char="•"/>
            </a:pPr>
            <a:r>
              <a:rPr lang="en-US" sz="2100" dirty="0"/>
              <a:t>D. the </a:t>
            </a:r>
            <a:r>
              <a:rPr lang="en-US" sz="2100" b="1" i="1" dirty="0"/>
              <a:t>exact</a:t>
            </a:r>
            <a:r>
              <a:rPr lang="en-US" sz="2100" dirty="0"/>
              <a:t> title (including used capitalization) of the posited fallacy type as found in the discussed document, without the “:” at the end.</a:t>
            </a:r>
          </a:p>
          <a:p>
            <a:pPr lvl="1">
              <a:buFont typeface="Arial" panose="020B0604020202020204" pitchFamily="34" charset="0"/>
              <a:buChar char="•"/>
            </a:pPr>
            <a:r>
              <a:rPr lang="en-US" sz="2100" dirty="0"/>
              <a:t>E. Your argument</a:t>
            </a:r>
          </a:p>
          <a:p>
            <a:pPr lvl="1">
              <a:buFont typeface="Arial" panose="020B0604020202020204" pitchFamily="34" charset="0"/>
              <a:buChar char="•"/>
            </a:pPr>
            <a:r>
              <a:rPr lang="en-US" sz="2100" dirty="0"/>
              <a:t>F. Either ‘S’ for suspicious or ‘P’ for proof.</a:t>
            </a:r>
          </a:p>
          <a:p>
            <a:pPr>
              <a:buFont typeface="Arial" panose="020B0604020202020204" pitchFamily="34" charset="0"/>
              <a:buChar char="•"/>
            </a:pPr>
            <a:r>
              <a:rPr lang="en-US" sz="2100" dirty="0"/>
              <a:t>Due date: Oct 26 – 9AM.</a:t>
            </a:r>
          </a:p>
        </p:txBody>
      </p:sp>
      <p:sp>
        <p:nvSpPr>
          <p:cNvPr id="4" name="Slide Number Placeholder 3">
            <a:extLst>
              <a:ext uri="{FF2B5EF4-FFF2-40B4-BE49-F238E27FC236}">
                <a16:creationId xmlns:a16="http://schemas.microsoft.com/office/drawing/2014/main" id="{98796C5B-7BE6-4AE8-BC4F-B088ED2234DF}"/>
              </a:ext>
            </a:extLst>
          </p:cNvPr>
          <p:cNvSpPr>
            <a:spLocks noGrp="1"/>
          </p:cNvSpPr>
          <p:nvPr>
            <p:ph type="sldNum" sz="quarter" idx="4"/>
          </p:nvPr>
        </p:nvSpPr>
        <p:spPr/>
        <p:txBody>
          <a:bodyPr/>
          <a:lstStyle/>
          <a:p>
            <a:fld id="{90E28097-5348-46F4-A68E-6A0338650D1F}" type="slidenum">
              <a:rPr lang="en-US" smtClean="0"/>
              <a:pPr/>
              <a:t>7</a:t>
            </a:fld>
            <a:endParaRPr lang="en-US"/>
          </a:p>
        </p:txBody>
      </p:sp>
    </p:spTree>
    <p:extLst>
      <p:ext uri="{BB962C8B-B14F-4D97-AF65-F5344CB8AC3E}">
        <p14:creationId xmlns:p14="http://schemas.microsoft.com/office/powerpoint/2010/main" val="143991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47A1-E108-4E7D-B877-1C4DE5BD3520}"/>
              </a:ext>
            </a:extLst>
          </p:cNvPr>
          <p:cNvSpPr>
            <a:spLocks noGrp="1"/>
          </p:cNvSpPr>
          <p:nvPr>
            <p:ph type="title"/>
          </p:nvPr>
        </p:nvSpPr>
        <p:spPr/>
        <p:txBody>
          <a:bodyPr/>
          <a:lstStyle/>
          <a:p>
            <a:r>
              <a:rPr lang="en-US" dirty="0"/>
              <a:t>Evaluation and scoring</a:t>
            </a:r>
          </a:p>
        </p:txBody>
      </p:sp>
      <p:sp>
        <p:nvSpPr>
          <p:cNvPr id="3" name="Content Placeholder 2">
            <a:extLst>
              <a:ext uri="{FF2B5EF4-FFF2-40B4-BE49-F238E27FC236}">
                <a16:creationId xmlns:a16="http://schemas.microsoft.com/office/drawing/2014/main" id="{06179A93-E0B8-46CC-A22A-219D539FD8BD}"/>
              </a:ext>
            </a:extLst>
          </p:cNvPr>
          <p:cNvSpPr>
            <a:spLocks noGrp="1"/>
          </p:cNvSpPr>
          <p:nvPr>
            <p:ph idx="1"/>
          </p:nvPr>
        </p:nvSpPr>
        <p:spPr/>
        <p:txBody>
          <a:bodyPr/>
          <a:lstStyle/>
          <a:p>
            <a:pPr>
              <a:buFont typeface="Arial" panose="020B0604020202020204" pitchFamily="34" charset="0"/>
              <a:buChar char="•"/>
            </a:pPr>
            <a:r>
              <a:rPr lang="en-US" sz="2000" dirty="0"/>
              <a:t>Score for each mistake – max 10p each / max 50p in total:</a:t>
            </a:r>
          </a:p>
          <a:p>
            <a:pPr lvl="1">
              <a:buFont typeface="Arial" panose="020B0604020202020204" pitchFamily="34" charset="0"/>
              <a:buChar char="•"/>
            </a:pPr>
            <a:r>
              <a:rPr lang="en-US" sz="2000" dirty="0"/>
              <a:t>Max 3p if the selected text contains a fallacy</a:t>
            </a:r>
          </a:p>
          <a:p>
            <a:pPr lvl="1">
              <a:buFont typeface="Arial" panose="020B0604020202020204" pitchFamily="34" charset="0"/>
              <a:buChar char="•"/>
            </a:pPr>
            <a:r>
              <a:rPr lang="en-US" sz="2000" dirty="0"/>
              <a:t>Max 2p if it is of the designated type</a:t>
            </a:r>
          </a:p>
          <a:p>
            <a:pPr lvl="1">
              <a:buFont typeface="Arial" panose="020B0604020202020204" pitchFamily="34" charset="0"/>
              <a:buChar char="•"/>
            </a:pPr>
            <a:r>
              <a:rPr lang="en-US" sz="2000" dirty="0"/>
              <a:t>Max 4p for correctness of the motivation as per task description</a:t>
            </a:r>
          </a:p>
          <a:p>
            <a:pPr lvl="1">
              <a:buFont typeface="Arial" panose="020B0604020202020204" pitchFamily="34" charset="0"/>
              <a:buChar char="•"/>
            </a:pPr>
            <a:r>
              <a:rPr lang="en-US" sz="2000" dirty="0"/>
              <a:t>+1p if the S/P indication is correct, .5 point if switched, 0 if no fallacy.</a:t>
            </a:r>
          </a:p>
          <a:p>
            <a:pPr>
              <a:buFont typeface="Arial" panose="020B0604020202020204" pitchFamily="34" charset="0"/>
              <a:buChar char="•"/>
            </a:pPr>
            <a:r>
              <a:rPr lang="en-US" sz="2000" dirty="0"/>
              <a:t>If you select more than 5 text fragments that satisfy the conditions, all will be evaluated, the 5 with the highest score will count towards the max 50p. For each supplementary score with a score &lt;6p, 2p will be subtracted from the previous max 50p.</a:t>
            </a:r>
          </a:p>
          <a:p>
            <a:pPr>
              <a:buFont typeface="Arial" panose="020B0604020202020204" pitchFamily="34" charset="0"/>
              <a:buChar char="•"/>
            </a:pPr>
            <a:r>
              <a:rPr lang="en-US" sz="2000" dirty="0"/>
              <a:t>Penalties:</a:t>
            </a:r>
          </a:p>
          <a:p>
            <a:pPr lvl="1">
              <a:buFont typeface="Arial" panose="020B0604020202020204" pitchFamily="34" charset="0"/>
              <a:buChar char="•"/>
            </a:pPr>
            <a:r>
              <a:rPr lang="en-US" sz="2000" dirty="0"/>
              <a:t>- 5p for each instruction not followed.</a:t>
            </a:r>
          </a:p>
          <a:p>
            <a:pPr lvl="1">
              <a:buFont typeface="Arial" panose="020B0604020202020204" pitchFamily="34" charset="0"/>
              <a:buChar char="•"/>
            </a:pPr>
            <a:r>
              <a:rPr lang="en-US" sz="2000" dirty="0"/>
              <a:t>0p score for unreadable result file or for sending link or for results received after the deadline of next week Monday 9am.</a:t>
            </a:r>
          </a:p>
        </p:txBody>
      </p:sp>
      <p:sp>
        <p:nvSpPr>
          <p:cNvPr id="4" name="Slide Number Placeholder 3">
            <a:extLst>
              <a:ext uri="{FF2B5EF4-FFF2-40B4-BE49-F238E27FC236}">
                <a16:creationId xmlns:a16="http://schemas.microsoft.com/office/drawing/2014/main" id="{4D17647E-7F97-4F95-A1CA-AA7EAC35B58B}"/>
              </a:ext>
            </a:extLst>
          </p:cNvPr>
          <p:cNvSpPr>
            <a:spLocks noGrp="1"/>
          </p:cNvSpPr>
          <p:nvPr>
            <p:ph type="sldNum" sz="quarter" idx="4"/>
          </p:nvPr>
        </p:nvSpPr>
        <p:spPr/>
        <p:txBody>
          <a:bodyPr/>
          <a:lstStyle/>
          <a:p>
            <a:fld id="{90E28097-5348-46F4-A68E-6A0338650D1F}" type="slidenum">
              <a:rPr lang="en-US" smtClean="0"/>
              <a:pPr/>
              <a:t>8</a:t>
            </a:fld>
            <a:endParaRPr lang="en-US"/>
          </a:p>
        </p:txBody>
      </p:sp>
    </p:spTree>
    <p:extLst>
      <p:ext uri="{BB962C8B-B14F-4D97-AF65-F5344CB8AC3E}">
        <p14:creationId xmlns:p14="http://schemas.microsoft.com/office/powerpoint/2010/main" val="63091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B3EAC-03AF-4472-AFE4-2818F4977C1D}"/>
              </a:ext>
            </a:extLst>
          </p:cNvPr>
          <p:cNvSpPr>
            <a:spLocks noGrp="1"/>
          </p:cNvSpPr>
          <p:nvPr>
            <p:ph type="title"/>
          </p:nvPr>
        </p:nvSpPr>
        <p:spPr/>
        <p:txBody>
          <a:bodyPr/>
          <a:lstStyle/>
          <a:p>
            <a:r>
              <a:rPr lang="en-US" dirty="0"/>
              <a:t>Important !!!</a:t>
            </a:r>
          </a:p>
        </p:txBody>
      </p:sp>
      <p:sp>
        <p:nvSpPr>
          <p:cNvPr id="3" name="Content Placeholder 2">
            <a:extLst>
              <a:ext uri="{FF2B5EF4-FFF2-40B4-BE49-F238E27FC236}">
                <a16:creationId xmlns:a16="http://schemas.microsoft.com/office/drawing/2014/main" id="{98C605DF-D047-4AEC-9639-5E8F49AC5F66}"/>
              </a:ext>
            </a:extLst>
          </p:cNvPr>
          <p:cNvSpPr>
            <a:spLocks noGrp="1"/>
          </p:cNvSpPr>
          <p:nvPr>
            <p:ph idx="1"/>
          </p:nvPr>
        </p:nvSpPr>
        <p:spPr/>
        <p:txBody>
          <a:bodyPr/>
          <a:lstStyle/>
          <a:p>
            <a:pPr>
              <a:buFont typeface="Arial" panose="020B0604020202020204" pitchFamily="34" charset="0"/>
              <a:buChar char="•"/>
            </a:pPr>
            <a:r>
              <a:rPr lang="en-US" dirty="0"/>
              <a:t>The obtained max 50p is only half the score for this assignment.</a:t>
            </a:r>
          </a:p>
          <a:p>
            <a:pPr>
              <a:buFont typeface="Arial" panose="020B0604020202020204" pitchFamily="34" charset="0"/>
              <a:buChar char="•"/>
            </a:pPr>
            <a:r>
              <a:rPr lang="en-US" dirty="0"/>
              <a:t>The remaining half will be obtained Tuesday following a procedure then described.</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C0CA41-DC7A-4601-9383-A9922B05B804}"/>
              </a:ext>
            </a:extLst>
          </p:cNvPr>
          <p:cNvSpPr>
            <a:spLocks noGrp="1"/>
          </p:cNvSpPr>
          <p:nvPr>
            <p:ph type="sldNum" sz="quarter" idx="4"/>
          </p:nvPr>
        </p:nvSpPr>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200178259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34686</TotalTime>
  <Words>717</Words>
  <Application>Microsoft Office PowerPoint</Application>
  <PresentationFormat>On-screen Show (4:3)</PresentationFormat>
  <Paragraphs>61</Paragraphs>
  <Slides>9</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0" baseType="lpstr">
      <vt:lpstr>Batang</vt:lpstr>
      <vt:lpstr>ＭＳ 明朝</vt:lpstr>
      <vt:lpstr>ＭＳ Ｐゴシック</vt:lpstr>
      <vt:lpstr>Arial</vt:lpstr>
      <vt:lpstr>Georgia</vt:lpstr>
      <vt:lpstr>Times</vt:lpstr>
      <vt:lpstr>Times New Roman</vt:lpstr>
      <vt:lpstr>Trebuchet MS</vt:lpstr>
      <vt:lpstr>Verdana</vt:lpstr>
      <vt:lpstr>2014-Indianapolis</vt:lpstr>
      <vt:lpstr>Photo Editor-foto</vt:lpstr>
      <vt:lpstr>Fallacies in Argumentation  Lecture in BMI199: What is Biomedical Informatics? Oct 22, 2020 on-line, University at Buffalo</vt:lpstr>
      <vt:lpstr>Required reading for this class:  </vt:lpstr>
      <vt:lpstr>Quiz Q3</vt:lpstr>
      <vt:lpstr>Some fallacies</vt:lpstr>
      <vt:lpstr>Assignment A8</vt:lpstr>
      <vt:lpstr>Task description</vt:lpstr>
      <vt:lpstr>Reporting Format</vt:lpstr>
      <vt:lpstr>Evaluation and scoring</vt:lpstr>
      <vt:lpstr>Important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1452</cp:revision>
  <dcterms:created xsi:type="dcterms:W3CDTF">1601-01-01T00:00:00Z</dcterms:created>
  <dcterms:modified xsi:type="dcterms:W3CDTF">2020-10-22T15:18:33Z</dcterms:modified>
</cp:coreProperties>
</file>